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D1576-B04C-4800-90F9-0BF41C476AE8}" v="2" dt="2024-02-05T10:37:40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50209-9E45-5289-C486-68704747E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9C172F-58A9-9F17-C412-E193571CE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B23840-857A-4FDC-13EB-16EECCE6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93B7BB-5330-63C8-8634-E6B1139E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C908CC-92FE-A13C-6BD4-ADC03759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02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CAE69-9168-FC82-3F50-1C1E1774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497193-387F-D00D-6797-115EE1CE7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AB5A70-EC3A-A319-872B-D9E18A64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6F5706-613F-D7CB-9168-9685B923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1D4945-B41B-44C0-BB3C-D38AF436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28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3D45B1-FF18-AC36-4177-1CBBF46E7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CDEA4-195B-B7B2-1009-9DD7CABB6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A1123F-1452-AD73-E70B-A7B77EC3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C86ACF-1113-2E18-FE8E-E14382DA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936173-9ACB-8804-6BF9-9D0341C4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1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E8EFF-51C2-61DB-92D0-3C10F194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25C99-8DC2-41EF-6D5E-C25701CB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B37364-BFDD-F1B9-4CFC-4D8DC4E7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06E2FA-BE58-3B4E-9BA1-3018A607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A45185-C4EF-3C8A-3DE4-98E4A5CD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59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ACBF4-49C3-5AA3-FB2F-6F39AD9C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2A9CF9-07F5-9948-5474-3CE250623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451715-7156-302B-F7D5-F76ABCF2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D728B3-61B0-C7C8-B728-506ECE6A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F74E9-E611-E5C3-85CC-BF761092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51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827AE-85CC-097C-2CED-EA05B926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7EC399-4E40-4E9D-0C83-032096AB0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85F922-8F04-AC4D-7CFF-472430BA4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86C18C-4EED-D14C-1A97-37650454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87E65F-32F1-7D2C-177B-6B4D6672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B0CE06-B1FA-6EEF-BE77-83FA7494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76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F534B-423E-D399-730C-1EDAFB6E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2308AB-0037-B37C-9720-4B12B8B26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889C1D-E2E3-D789-B642-786537991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40EE04-9EF4-F9FB-2B38-C4F86A6D5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E512BD2-D33D-544C-C341-010118F65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2E5934-CBDB-4F9E-4666-1ADC1FBF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B5236B-1F9A-C327-3F6A-B05B4284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718711-2688-160E-BD99-154451DA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46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B3C94-8D44-9684-B44B-14CD7993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A9AEBE-C18B-9F0D-4548-DEEBA46B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E0A1D6-0E4C-ED14-E92B-335CBA27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E3D32C-9666-0F15-3B41-F270F7E2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9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DCF94E1-F73B-442D-4DD7-65FE11CE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6C348A-A573-56BB-D9C7-AE20D762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5A9C05-D7CD-B827-0BAE-F4A6702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60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C6E69-56BD-9A8D-5FBB-1D4F58AC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2FA13E-EDBC-BC68-637C-3FB89BFD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EC0ABE-AF70-0DC9-98CB-969F20D5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0871DA-5CAE-86D7-674B-B4016058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DA8668-57CC-6433-C475-1C8B490A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009270-BD5A-C143-50E7-E3E02322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49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1D771-1391-49EA-6B43-2733D099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DAAA608-FAC1-5A2D-EC74-558E34CF8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67A99A-D8A1-1349-3EB6-16661B66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B974A7-539F-A1E3-8DD4-EA286CAF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C768DE-FF66-0BCE-9096-9178BD7C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1F7D13-39C3-02D5-18FC-50B69EE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44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D8A60B4-793E-9952-4EDB-FEB23218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0F266F-E810-410D-E99A-3E80F9074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AB2719-CFE7-EFDD-978A-3A55E891E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044A8-697C-49A1-933B-1E16FA96BC83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29329-20E9-914C-49EE-EB0051506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E08E4A-3466-4E65-D8C6-307FCA1E3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2B0D-2E12-455C-A28D-273D571958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93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abantwoontslim.nl/s-hertogenbosch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uurclubs breken lans voor vogels in polder met windturbines tussen ...">
            <a:extLst>
              <a:ext uri="{FF2B5EF4-FFF2-40B4-BE49-F238E27FC236}">
                <a16:creationId xmlns:a16="http://schemas.microsoft.com/office/drawing/2014/main" id="{8A04A009-395E-0B9E-BF0F-34A101ED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D79E8F-ECB1-5C93-56D1-27645D05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616" y="2283280"/>
            <a:ext cx="5206767" cy="22914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‘s-Hertogenbosch CO2-neutraal 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in 2050</a:t>
            </a:r>
          </a:p>
        </p:txBody>
      </p:sp>
      <p:pic>
        <p:nvPicPr>
          <p:cNvPr id="5" name="Afbeelding 4" descr="Afbeelding met tekenfilm, Graphics, schermopname, clipart&#10;&#10;Automatisch gegenereerde beschrijving">
            <a:extLst>
              <a:ext uri="{FF2B5EF4-FFF2-40B4-BE49-F238E27FC236}">
                <a16:creationId xmlns:a16="http://schemas.microsoft.com/office/drawing/2014/main" id="{E82D5E9E-5AA6-1A26-A248-5126E3447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9" y="387467"/>
            <a:ext cx="2187341" cy="53494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6BEBC7-50FC-A107-EF00-32D4B7B4CD2B}"/>
              </a:ext>
            </a:extLst>
          </p:cNvPr>
          <p:cNvSpPr txBox="1">
            <a:spLocks/>
          </p:cNvSpPr>
          <p:nvPr/>
        </p:nvSpPr>
        <p:spPr>
          <a:xfrm>
            <a:off x="1524000" y="1952325"/>
            <a:ext cx="9144000" cy="22521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6210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se Duurzame Polder is de Bossche niet; verschillen leiden tot ...">
            <a:extLst>
              <a:ext uri="{FF2B5EF4-FFF2-40B4-BE49-F238E27FC236}">
                <a16:creationId xmlns:a16="http://schemas.microsoft.com/office/drawing/2014/main" id="{EE1DAD87-14C4-794E-8316-F61C5B3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D79E8F-ECB1-5C93-56D1-27645D05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616" y="2283280"/>
            <a:ext cx="5206767" cy="22914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nl-NL" b="1" dirty="0"/>
              <a:t>‘s-Hertogenbosch CO2-neutraal </a:t>
            </a:r>
            <a:br>
              <a:rPr lang="nl-NL" b="1" dirty="0"/>
            </a:br>
            <a:r>
              <a:rPr lang="nl-NL" b="1" dirty="0"/>
              <a:t>in 2050</a:t>
            </a:r>
          </a:p>
        </p:txBody>
      </p:sp>
      <p:pic>
        <p:nvPicPr>
          <p:cNvPr id="5" name="Afbeelding 4" descr="Afbeelding met tekenfilm, Graphics, schermopname, clipart&#10;&#10;Automatisch gegenereerde beschrijving">
            <a:extLst>
              <a:ext uri="{FF2B5EF4-FFF2-40B4-BE49-F238E27FC236}">
                <a16:creationId xmlns:a16="http://schemas.microsoft.com/office/drawing/2014/main" id="{E82D5E9E-5AA6-1A26-A248-5126E3447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9" y="387467"/>
            <a:ext cx="2187341" cy="53494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6BEBC7-50FC-A107-EF00-32D4B7B4CD2B}"/>
              </a:ext>
            </a:extLst>
          </p:cNvPr>
          <p:cNvSpPr txBox="1">
            <a:spLocks/>
          </p:cNvSpPr>
          <p:nvPr/>
        </p:nvSpPr>
        <p:spPr>
          <a:xfrm>
            <a:off x="1524000" y="1952325"/>
            <a:ext cx="9144000" cy="22521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89E391D-E4F2-AC39-B93F-D48C33506423}"/>
              </a:ext>
            </a:extLst>
          </p:cNvPr>
          <p:cNvSpPr/>
          <p:nvPr/>
        </p:nvSpPr>
        <p:spPr>
          <a:xfrm rot="19640438">
            <a:off x="5726441" y="4092109"/>
            <a:ext cx="1574016" cy="457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6EDE0D0-7E5A-CF09-7A17-C2AE88ED41FF}"/>
              </a:ext>
            </a:extLst>
          </p:cNvPr>
          <p:cNvSpPr txBox="1"/>
          <p:nvPr/>
        </p:nvSpPr>
        <p:spPr>
          <a:xfrm>
            <a:off x="5719086" y="3675656"/>
            <a:ext cx="1588726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chemeClr val="bg1"/>
                </a:solidFill>
                <a:latin typeface="+mj-lt"/>
              </a:rPr>
              <a:t>2045</a:t>
            </a:r>
          </a:p>
        </p:txBody>
      </p:sp>
    </p:spTree>
    <p:extLst>
      <p:ext uri="{BB962C8B-B14F-4D97-AF65-F5344CB8AC3E}">
        <p14:creationId xmlns:p14="http://schemas.microsoft.com/office/powerpoint/2010/main" val="21949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35D5-C0EB-30CE-CCDB-945E909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Wat gebeurt er als we het </a:t>
            </a:r>
            <a:r>
              <a:rPr lang="nl-NL" sz="3600" u="sng" dirty="0"/>
              <a:t>NIET</a:t>
            </a:r>
            <a:r>
              <a:rPr lang="nl-NL" sz="3600" dirty="0"/>
              <a:t> doen?</a:t>
            </a:r>
          </a:p>
        </p:txBody>
      </p:sp>
      <p:pic>
        <p:nvPicPr>
          <p:cNvPr id="1026" name="Picture 2" descr="Hoe surfer Max van Noorden drie jaar na deze iconische foto de écht  ongelijke strijd verloor | Opinie | bd.nl">
            <a:extLst>
              <a:ext uri="{FF2B5EF4-FFF2-40B4-BE49-F238E27FC236}">
                <a16:creationId xmlns:a16="http://schemas.microsoft.com/office/drawing/2014/main" id="{089E0C69-D5BA-D98F-B14B-FBDE9797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17" y="1602733"/>
            <a:ext cx="7174965" cy="48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2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3387BE2-1A3F-1336-2BE2-9D4FA486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" y="-24339"/>
            <a:ext cx="12191999" cy="685800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0AFB57-BB1C-9077-4C78-100F0ACF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228"/>
            <a:ext cx="10515600" cy="3946613"/>
          </a:xfrm>
        </p:spPr>
        <p:txBody>
          <a:bodyPr>
            <a:normAutofit/>
          </a:bodyPr>
          <a:lstStyle/>
          <a:p>
            <a:r>
              <a:rPr lang="nl-NL" dirty="0"/>
              <a:t>CO2-monitor geeft inzicht in CO2-uitstoot</a:t>
            </a:r>
          </a:p>
          <a:p>
            <a:r>
              <a:rPr lang="nl-NL" dirty="0"/>
              <a:t>Uitkomsten CO2-monitor </a:t>
            </a:r>
            <a:r>
              <a:rPr lang="nl-NL" dirty="0">
                <a:sym typeface="Wingdings" panose="05000000000000000000" pitchFamily="2" charset="2"/>
              </a:rPr>
              <a:t>in </a:t>
            </a:r>
            <a:r>
              <a:rPr lang="nl-NL" b="1" dirty="0">
                <a:solidFill>
                  <a:schemeClr val="accent6"/>
                </a:solidFill>
                <a:sym typeface="Wingdings" panose="05000000000000000000" pitchFamily="2" charset="2"/>
              </a:rPr>
              <a:t>Klimaat Impact Analyse</a:t>
            </a:r>
          </a:p>
          <a:p>
            <a:r>
              <a:rPr lang="nl-NL" dirty="0">
                <a:sym typeface="Wingdings" panose="05000000000000000000" pitchFamily="2" charset="2"/>
              </a:rPr>
              <a:t>CO2-reductie van 11% in 2020</a:t>
            </a:r>
          </a:p>
          <a:p>
            <a:r>
              <a:rPr lang="nl-NL" dirty="0">
                <a:sym typeface="Wingdings" panose="05000000000000000000" pitchFamily="2" charset="2"/>
              </a:rPr>
              <a:t>CO2-reductie van 36% in 2030</a:t>
            </a:r>
          </a:p>
          <a:p>
            <a:r>
              <a:rPr lang="nl-NL" dirty="0">
                <a:sym typeface="Wingdings" panose="05000000000000000000" pitchFamily="2" charset="2"/>
              </a:rPr>
              <a:t>Duurzame Polder</a:t>
            </a:r>
          </a:p>
        </p:txBody>
      </p:sp>
      <p:pic>
        <p:nvPicPr>
          <p:cNvPr id="7" name="Afbeelding 6" descr="Afbeelding met tekenfilm, Graphics, schermopname, clipart&#10;&#10;Automatisch gegenereerde beschrijving">
            <a:extLst>
              <a:ext uri="{FF2B5EF4-FFF2-40B4-BE49-F238E27FC236}">
                <a16:creationId xmlns:a16="http://schemas.microsoft.com/office/drawing/2014/main" id="{5C791FE5-12A6-3E9B-5E0F-6F74C6713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9" y="387467"/>
            <a:ext cx="2187341" cy="534947"/>
          </a:xfrm>
          <a:prstGeom prst="rect">
            <a:avLst/>
          </a:prstGeom>
        </p:spPr>
      </p:pic>
      <p:grpSp>
        <p:nvGrpSpPr>
          <p:cNvPr id="27" name="Groep 26">
            <a:extLst>
              <a:ext uri="{FF2B5EF4-FFF2-40B4-BE49-F238E27FC236}">
                <a16:creationId xmlns:a16="http://schemas.microsoft.com/office/drawing/2014/main" id="{8EF1C260-D978-365C-8EFA-582408CF01F4}"/>
              </a:ext>
            </a:extLst>
          </p:cNvPr>
          <p:cNvGrpSpPr/>
          <p:nvPr/>
        </p:nvGrpSpPr>
        <p:grpSpPr>
          <a:xfrm>
            <a:off x="7288647" y="2915012"/>
            <a:ext cx="4511891" cy="3555521"/>
            <a:chOff x="6758336" y="3094813"/>
            <a:chExt cx="4511891" cy="3555521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BB46D9C-2A0F-B8E8-4CD9-6AEB99F7C4B1}"/>
                </a:ext>
              </a:extLst>
            </p:cNvPr>
            <p:cNvSpPr/>
            <p:nvPr/>
          </p:nvSpPr>
          <p:spPr>
            <a:xfrm>
              <a:off x="7448365" y="3535986"/>
              <a:ext cx="3495491" cy="27231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5A98EFED-DA75-2378-3D2A-1D7EE6487769}"/>
                </a:ext>
              </a:extLst>
            </p:cNvPr>
            <p:cNvSpPr txBox="1"/>
            <p:nvPr/>
          </p:nvSpPr>
          <p:spPr>
            <a:xfrm>
              <a:off x="6758336" y="3094813"/>
              <a:ext cx="1401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/>
                <a:t>CO2-uitstoot</a:t>
              </a: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6B5096C1-FF00-04E3-76CA-30123F495C35}"/>
                </a:ext>
              </a:extLst>
            </p:cNvPr>
            <p:cNvSpPr txBox="1"/>
            <p:nvPr/>
          </p:nvSpPr>
          <p:spPr>
            <a:xfrm>
              <a:off x="7121993" y="62648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2020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1DFF9D9-34BE-4164-BE7E-917B0B8E1415}"/>
                </a:ext>
              </a:extLst>
            </p:cNvPr>
            <p:cNvSpPr txBox="1"/>
            <p:nvPr/>
          </p:nvSpPr>
          <p:spPr>
            <a:xfrm>
              <a:off x="8553305" y="628100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2030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A6B7375B-B5A6-885A-9571-D9A6CBD9B5EB}"/>
                </a:ext>
              </a:extLst>
            </p:cNvPr>
            <p:cNvSpPr txBox="1"/>
            <p:nvPr/>
          </p:nvSpPr>
          <p:spPr>
            <a:xfrm>
              <a:off x="6786442" y="3535986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100%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2FFDFBF-80D0-3628-7A60-9060774463F4}"/>
                </a:ext>
              </a:extLst>
            </p:cNvPr>
            <p:cNvSpPr txBox="1"/>
            <p:nvPr/>
          </p:nvSpPr>
          <p:spPr>
            <a:xfrm>
              <a:off x="7018237" y="588978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0%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F4B7B26-9F43-EE35-CEFB-247511E82BB8}"/>
                </a:ext>
              </a:extLst>
            </p:cNvPr>
            <p:cNvSpPr txBox="1"/>
            <p:nvPr/>
          </p:nvSpPr>
          <p:spPr>
            <a:xfrm>
              <a:off x="6914132" y="5413241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20%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4934B6C-F114-4485-4E99-02B4C9C000CD}"/>
                </a:ext>
              </a:extLst>
            </p:cNvPr>
            <p:cNvSpPr txBox="1"/>
            <p:nvPr/>
          </p:nvSpPr>
          <p:spPr>
            <a:xfrm>
              <a:off x="6914132" y="4945915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40%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328AE98B-91B6-9895-8CC7-E391576AA7BA}"/>
                </a:ext>
              </a:extLst>
            </p:cNvPr>
            <p:cNvSpPr txBox="1"/>
            <p:nvPr/>
          </p:nvSpPr>
          <p:spPr>
            <a:xfrm>
              <a:off x="6914132" y="447397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60%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51342F21-C1CB-8CC9-1EA4-9AAB751A68AB}"/>
                </a:ext>
              </a:extLst>
            </p:cNvPr>
            <p:cNvSpPr txBox="1"/>
            <p:nvPr/>
          </p:nvSpPr>
          <p:spPr>
            <a:xfrm>
              <a:off x="6889342" y="400204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80%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C232741-B8D0-8DE1-9EC0-85FB955247F9}"/>
                </a:ext>
              </a:extLst>
            </p:cNvPr>
            <p:cNvSpPr txBox="1"/>
            <p:nvPr/>
          </p:nvSpPr>
          <p:spPr>
            <a:xfrm>
              <a:off x="10617484" y="627966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2045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EB4B3A5E-8185-8AD1-4EB7-C9F0E96F6A28}"/>
                </a:ext>
              </a:extLst>
            </p:cNvPr>
            <p:cNvSpPr/>
            <p:nvPr/>
          </p:nvSpPr>
          <p:spPr>
            <a:xfrm>
              <a:off x="7391414" y="3959267"/>
              <a:ext cx="106532" cy="1065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29CEB5BE-CADB-7F86-B9B5-D1EAAC9635F4}"/>
                </a:ext>
              </a:extLst>
            </p:cNvPr>
            <p:cNvSpPr/>
            <p:nvPr/>
          </p:nvSpPr>
          <p:spPr>
            <a:xfrm>
              <a:off x="8793752" y="4513309"/>
              <a:ext cx="106532" cy="1065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6C2AB9FB-D353-B194-1CD4-C21917485C70}"/>
                </a:ext>
              </a:extLst>
            </p:cNvPr>
            <p:cNvCxnSpPr>
              <a:cxnSpLocks/>
            </p:cNvCxnSpPr>
            <p:nvPr/>
          </p:nvCxnSpPr>
          <p:spPr>
            <a:xfrm>
              <a:off x="7456913" y="4014766"/>
              <a:ext cx="1402338" cy="55404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AB95602F-5801-9A09-0EB1-CF61064A3854}"/>
                </a:ext>
              </a:extLst>
            </p:cNvPr>
            <p:cNvCxnSpPr>
              <a:cxnSpLocks/>
            </p:cNvCxnSpPr>
            <p:nvPr/>
          </p:nvCxnSpPr>
          <p:spPr>
            <a:xfrm>
              <a:off x="8847018" y="4566575"/>
              <a:ext cx="2105386" cy="169254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56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CAACA-0042-FB55-DB6A-D6C36713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5" y="4213435"/>
            <a:ext cx="4287516" cy="3182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1800" b="1" dirty="0"/>
              <a:t>Bossche Bespaarteam</a:t>
            </a:r>
            <a:r>
              <a:rPr lang="nl-NL" sz="1800" dirty="0"/>
              <a:t> (bestaand)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0D66BD3-48D2-4286-A74B-7A0E5588B5AB}"/>
              </a:ext>
            </a:extLst>
          </p:cNvPr>
          <p:cNvSpPr txBox="1">
            <a:spLocks/>
          </p:cNvSpPr>
          <p:nvPr/>
        </p:nvSpPr>
        <p:spPr>
          <a:xfrm>
            <a:off x="6278879" y="4213435"/>
            <a:ext cx="4287516" cy="31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800" b="1" dirty="0"/>
              <a:t>Aanpak Gespikkeld Bezit </a:t>
            </a:r>
            <a:r>
              <a:rPr lang="nl-NL" sz="1800" dirty="0"/>
              <a:t>(net gestart)</a:t>
            </a:r>
          </a:p>
        </p:txBody>
      </p:sp>
      <p:pic>
        <p:nvPicPr>
          <p:cNvPr id="6" name="Afbeelding 5" descr="Afbeelding met tekenfilm, Graphics, schermopname, clipart&#10;&#10;Automatisch gegenereerde beschrijving">
            <a:extLst>
              <a:ext uri="{FF2B5EF4-FFF2-40B4-BE49-F238E27FC236}">
                <a16:creationId xmlns:a16="http://schemas.microsoft.com/office/drawing/2014/main" id="{AB40D87B-267B-1B57-D5DA-3A9F0DB8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9" y="387467"/>
            <a:ext cx="2187341" cy="534947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0338F155-DD69-277D-33C0-D60DAB87F64F}"/>
              </a:ext>
            </a:extLst>
          </p:cNvPr>
          <p:cNvSpPr txBox="1">
            <a:spLocks/>
          </p:cNvSpPr>
          <p:nvPr/>
        </p:nvSpPr>
        <p:spPr>
          <a:xfrm>
            <a:off x="4519061" y="5288281"/>
            <a:ext cx="10515600" cy="71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b="1" dirty="0"/>
              <a:t>Stratenblokaanpak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(in ontwikkeling)</a:t>
            </a:r>
          </a:p>
        </p:txBody>
      </p:sp>
      <p:pic>
        <p:nvPicPr>
          <p:cNvPr id="1026" name="Picture 2" descr="Brabant Woont Slim | Gemeente 's-Hertogenbosch">
            <a:extLst>
              <a:ext uri="{FF2B5EF4-FFF2-40B4-BE49-F238E27FC236}">
                <a16:creationId xmlns:a16="http://schemas.microsoft.com/office/drawing/2014/main" id="{977E8C93-A1A1-BEF0-2C85-14F241B6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9" y="1280763"/>
            <a:ext cx="4267201" cy="28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e verduurzaam je gespikkeld bezit?">
            <a:extLst>
              <a:ext uri="{FF2B5EF4-FFF2-40B4-BE49-F238E27FC236}">
                <a16:creationId xmlns:a16="http://schemas.microsoft.com/office/drawing/2014/main" id="{15DC4775-4B17-F094-EE06-38C90BE3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9" y="1293321"/>
            <a:ext cx="4267201" cy="28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aduct under construction must already be demolished - Ruetir">
            <a:extLst>
              <a:ext uri="{FF2B5EF4-FFF2-40B4-BE49-F238E27FC236}">
                <a16:creationId xmlns:a16="http://schemas.microsoft.com/office/drawing/2014/main" id="{32CAFDD0-C264-E532-E4E5-AA7605A0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9" y="4839691"/>
            <a:ext cx="2667000" cy="14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kleding, grond, verven&#10;&#10;Automatisch gegenereerde beschrijving">
            <a:extLst>
              <a:ext uri="{FF2B5EF4-FFF2-40B4-BE49-F238E27FC236}">
                <a16:creationId xmlns:a16="http://schemas.microsoft.com/office/drawing/2014/main" id="{7164ADD7-6980-2EC8-AB0B-B3C771DEF7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984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FAE4FC-E047-8C6D-5A4A-4E35EDE2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4" y="816746"/>
            <a:ext cx="6320406" cy="536021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Verduurzaam je huis!</a:t>
            </a:r>
          </a:p>
          <a:p>
            <a:pPr lvl="2"/>
            <a:r>
              <a:rPr lang="nl-NL" dirty="0"/>
              <a:t>Grote en kleine maatregelen</a:t>
            </a:r>
          </a:p>
          <a:p>
            <a:pPr lvl="2"/>
            <a:r>
              <a:rPr lang="nl-NL" dirty="0"/>
              <a:t>Denk aan: vloerisolatie, warmtepomp, zolderisolatie, zonnepanelen, dubbel glas, radiatorfolie…</a:t>
            </a:r>
          </a:p>
          <a:p>
            <a:pPr marL="914400" lvl="2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Meer weten? Ga naar </a:t>
            </a:r>
            <a:r>
              <a:rPr lang="nl-NL" dirty="0">
                <a:hlinkClick r:id="rId3"/>
              </a:rPr>
              <a:t>Brabant Woont Slim</a:t>
            </a:r>
            <a:endParaRPr lang="nl-NL" dirty="0"/>
          </a:p>
        </p:txBody>
      </p:sp>
      <p:pic>
        <p:nvPicPr>
          <p:cNvPr id="2050" name="Picture 2" descr="Brabant Woont Slim - Brabant geeft Energie">
            <a:extLst>
              <a:ext uri="{FF2B5EF4-FFF2-40B4-BE49-F238E27FC236}">
                <a16:creationId xmlns:a16="http://schemas.microsoft.com/office/drawing/2014/main" id="{680F577E-0A41-E5AC-F485-028F0B9C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01" y="5480107"/>
            <a:ext cx="3869699" cy="11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B1DB4BD-D7EB-E016-2F81-118BD41BA5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4954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Breedbeeld</PresentationFormat>
  <Paragraphs>28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‘s-Hertogenbosch CO2-neutraal  in 2050</vt:lpstr>
      <vt:lpstr>‘s-Hertogenbosch CO2-neutraal  in 2050</vt:lpstr>
      <vt:lpstr>Wat gebeurt er als we het NIET doen?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‘s-Hertogenbosch klimaatneutraal  in 2050</dc:title>
  <dc:creator>David van der Kloos</dc:creator>
  <cp:lastModifiedBy>Rob Pander Maat</cp:lastModifiedBy>
  <cp:revision>3</cp:revision>
  <dcterms:created xsi:type="dcterms:W3CDTF">2024-01-24T09:34:48Z</dcterms:created>
  <dcterms:modified xsi:type="dcterms:W3CDTF">2024-02-06T16:03:32Z</dcterms:modified>
</cp:coreProperties>
</file>